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6" r:id="rId1"/>
  </p:sldMasterIdLst>
  <p:notesMasterIdLst>
    <p:notesMasterId r:id="rId51"/>
  </p:notesMasterIdLst>
  <p:sldIdLst>
    <p:sldId id="256" r:id="rId2"/>
    <p:sldId id="300" r:id="rId3"/>
    <p:sldId id="301" r:id="rId4"/>
    <p:sldId id="302" r:id="rId5"/>
    <p:sldId id="303" r:id="rId6"/>
    <p:sldId id="304" r:id="rId7"/>
    <p:sldId id="305" r:id="rId8"/>
    <p:sldId id="257" r:id="rId9"/>
    <p:sldId id="258" r:id="rId10"/>
    <p:sldId id="261" r:id="rId11"/>
    <p:sldId id="259" r:id="rId12"/>
    <p:sldId id="260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99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3" r:id="rId34"/>
    <p:sldId id="281" r:id="rId35"/>
    <p:sldId id="282" r:id="rId36"/>
    <p:sldId id="292" r:id="rId37"/>
    <p:sldId id="284" r:id="rId38"/>
    <p:sldId id="285" r:id="rId39"/>
    <p:sldId id="286" r:id="rId40"/>
    <p:sldId id="287" r:id="rId41"/>
    <p:sldId id="288" r:id="rId42"/>
    <p:sldId id="293" r:id="rId43"/>
    <p:sldId id="295" r:id="rId44"/>
    <p:sldId id="296" r:id="rId45"/>
    <p:sldId id="297" r:id="rId46"/>
    <p:sldId id="289" r:id="rId47"/>
    <p:sldId id="290" r:id="rId48"/>
    <p:sldId id="291" r:id="rId49"/>
    <p:sldId id="298" r:id="rId5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88" autoAdjust="0"/>
    <p:restoredTop sz="94662" autoAdjust="0"/>
  </p:normalViewPr>
  <p:slideViewPr>
    <p:cSldViewPr>
      <p:cViewPr varScale="1">
        <p:scale>
          <a:sx n="72" d="100"/>
          <a:sy n="72" d="100"/>
        </p:scale>
        <p:origin x="1052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85EC8D-229A-4752-84EF-47D20A2AED4D}" type="datetimeFigureOut">
              <a:rPr lang="en-US" smtClean="0"/>
              <a:t>4/12/2020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F06388-4CBB-4EBB-891A-0104094637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2885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06388-4CBB-4EBB-891A-01040946374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8584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ICANN-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Internet Corporation for Assigned Names and Numbers.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F06388-4CBB-4EBB-891A-010409463745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8206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8238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4998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4507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340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4392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68167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4/12/2020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7086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4/12/2020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1108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4/12/2020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7238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8569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5638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7660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Poppins" panose="00000500000000000000" pitchFamily="2" charset="0"/>
          <a:ea typeface="+mj-ea"/>
          <a:cs typeface="Poppins" panose="00000500000000000000" pitchFamily="2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EB Garamond" panose="00000500000000000000" pitchFamily="2" charset="0"/>
          <a:ea typeface="EB Garamond" panose="00000500000000000000" pitchFamily="2" charset="0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400" kern="1200">
          <a:solidFill>
            <a:schemeClr val="tx1"/>
          </a:solidFill>
          <a:latin typeface="EB Garamond" panose="00000500000000000000" pitchFamily="2" charset="0"/>
          <a:ea typeface="EB Garamond" panose="00000500000000000000" pitchFamily="2" charset="0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EB Garamond" panose="00000500000000000000" pitchFamily="2" charset="0"/>
          <a:ea typeface="EB Garamond" panose="00000500000000000000" pitchFamily="2" charset="0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800" kern="1200">
          <a:solidFill>
            <a:schemeClr val="tx1"/>
          </a:solidFill>
          <a:latin typeface="EB Garamond" panose="00000500000000000000" pitchFamily="2" charset="0"/>
          <a:ea typeface="EB Garamond" panose="00000500000000000000" pitchFamily="2" charset="0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1800" kern="1200">
          <a:solidFill>
            <a:schemeClr val="tx1"/>
          </a:solidFill>
          <a:latin typeface="EB Garamond" panose="00000500000000000000" pitchFamily="2" charset="0"/>
          <a:ea typeface="EB Garamond" panose="00000500000000000000" pitchFamily="2" charset="0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1066800"/>
          </a:xfrm>
        </p:spPr>
        <p:txBody>
          <a:bodyPr/>
          <a:lstStyle/>
          <a:p>
            <a:r>
              <a:rPr lang="en-US" dirty="0"/>
              <a:t>DNS: Domain Name System</a:t>
            </a:r>
          </a:p>
        </p:txBody>
      </p:sp>
      <p:pic>
        <p:nvPicPr>
          <p:cNvPr id="2050" name="Picture 2" descr="A picture containing text, map&#10;&#10;Description automatically generate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43044" y="1295400"/>
            <a:ext cx="8257911" cy="4645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88368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0"/>
            <a:ext cx="90678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852974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7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993330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713845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7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40063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7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459998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067800" cy="6857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960328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7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987070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7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781882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6200"/>
            <a:ext cx="9144000" cy="678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717866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2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0"/>
            <a:ext cx="90678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542005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99262683-C613-4961-99C4-95D84B35BF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0205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29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076650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7328" y="159489"/>
            <a:ext cx="8229600" cy="1143000"/>
          </a:xfrm>
        </p:spPr>
        <p:txBody>
          <a:bodyPr/>
          <a:lstStyle/>
          <a:p>
            <a:r>
              <a:rPr lang="en-US" dirty="0"/>
              <a:t>Zone and domain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233377"/>
            <a:ext cx="8229600" cy="1143000"/>
          </a:xfrm>
        </p:spPr>
        <p:txBody>
          <a:bodyPr/>
          <a:lstStyle/>
          <a:p>
            <a:r>
              <a:rPr lang="en-US" dirty="0"/>
              <a:t>What a server is responsible for, or has authority over, is called a </a:t>
            </a:r>
            <a:r>
              <a:rPr lang="en-US" b="1" dirty="0"/>
              <a:t>zone</a:t>
            </a:r>
            <a:r>
              <a:rPr lang="en-US" dirty="0"/>
              <a:t>. </a:t>
            </a: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204"/>
          <a:stretch/>
        </p:blipFill>
        <p:spPr bwMode="auto">
          <a:xfrm>
            <a:off x="-1772" y="2514600"/>
            <a:ext cx="9067800" cy="43239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603160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F1D399-43F7-4279-986B-CD5D97CF98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457200"/>
            <a:ext cx="8229600" cy="6172200"/>
          </a:xfrm>
        </p:spPr>
        <p:txBody>
          <a:bodyPr>
            <a:normAutofit fontScale="92500" lnSpcReduction="10000"/>
          </a:bodyPr>
          <a:lstStyle/>
          <a:p>
            <a:pPr algn="just"/>
            <a:r>
              <a:rPr lang="en-US" dirty="0"/>
              <a:t>We can define a zone as a contiguous part of the entire tree. </a:t>
            </a:r>
          </a:p>
          <a:p>
            <a:pPr algn="just"/>
            <a:r>
              <a:rPr lang="en-US" dirty="0"/>
              <a:t>If a server accepts responsibility for a domain and does not divide the domain into smaller domains, the </a:t>
            </a:r>
            <a:r>
              <a:rPr lang="en-US" i="1" dirty="0"/>
              <a:t>domain </a:t>
            </a:r>
            <a:r>
              <a:rPr lang="en-US" dirty="0"/>
              <a:t>and the </a:t>
            </a:r>
            <a:r>
              <a:rPr lang="en-US" i="1" dirty="0"/>
              <a:t>zone </a:t>
            </a:r>
            <a:r>
              <a:rPr lang="en-US" dirty="0"/>
              <a:t>refer to the same thing. </a:t>
            </a:r>
          </a:p>
          <a:p>
            <a:pPr algn="just"/>
            <a:r>
              <a:rPr lang="en-US" dirty="0"/>
              <a:t>The server makes a database called a </a:t>
            </a:r>
            <a:r>
              <a:rPr lang="en-US" i="1" dirty="0"/>
              <a:t>zone file </a:t>
            </a:r>
            <a:r>
              <a:rPr lang="en-US" dirty="0"/>
              <a:t>and keeps all the information for every node under that domain. </a:t>
            </a:r>
          </a:p>
          <a:p>
            <a:pPr algn="just"/>
            <a:r>
              <a:rPr lang="en-US" dirty="0"/>
              <a:t>However, if a server divides its domain into subdomains and delegates part of its authority to other servers, </a:t>
            </a:r>
            <a:r>
              <a:rPr lang="en-US" i="1" dirty="0"/>
              <a:t>domain </a:t>
            </a:r>
            <a:r>
              <a:rPr lang="en-US" dirty="0"/>
              <a:t>and </a:t>
            </a:r>
            <a:r>
              <a:rPr lang="en-US" i="1" dirty="0"/>
              <a:t>zone </a:t>
            </a:r>
            <a:r>
              <a:rPr lang="en-US" dirty="0"/>
              <a:t>refer to different things. </a:t>
            </a:r>
          </a:p>
          <a:p>
            <a:pPr algn="just"/>
            <a:r>
              <a:rPr lang="en-US" dirty="0"/>
              <a:t>The information about the nodes in the subdomains is stored in the servers at the lower levels, with the original server keeping some sort of reference to these lower-level servers. </a:t>
            </a:r>
          </a:p>
          <a:p>
            <a:pPr algn="just"/>
            <a:r>
              <a:rPr lang="en-US" dirty="0"/>
              <a:t>Of course the original server does not free itself from responsibility totally: It still has a zone, but the detailed information is kept by the lower-level servers.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310778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33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635731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536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2400"/>
            <a:ext cx="8915400" cy="670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908896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638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70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382562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741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28600"/>
            <a:ext cx="86868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318983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843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600"/>
            <a:ext cx="8991600" cy="647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84425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945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0678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326078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9916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986060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9262683-C613-4961-99C4-95D84B35BF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5738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150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991600" cy="670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589544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253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0"/>
            <a:ext cx="8991600" cy="655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169511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76200"/>
            <a:ext cx="8915400" cy="64007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56740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354712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9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765385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3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0" y="0"/>
            <a:ext cx="9143999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458021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Souparnika pc\Desktop\Untitled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2100" y="1030587"/>
            <a:ext cx="6019800" cy="4796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49125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76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1992925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3999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687193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96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76200"/>
            <a:ext cx="8991599" cy="670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448562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9262683-C613-4961-99C4-95D84B35BF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98935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3999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7570577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17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0"/>
            <a:ext cx="9067799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2270293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57200"/>
            <a:ext cx="8229600" cy="5668963"/>
          </a:xfrm>
        </p:spPr>
        <p:txBody>
          <a:bodyPr>
            <a:normAutofit/>
          </a:bodyPr>
          <a:lstStyle/>
          <a:p>
            <a:r>
              <a:rPr lang="en-US" b="1" dirty="0"/>
              <a:t>Identification</a:t>
            </a:r>
            <a:r>
              <a:rPr lang="en-US" dirty="0"/>
              <a:t>: </a:t>
            </a:r>
          </a:p>
          <a:p>
            <a:pPr lvl="1" algn="just"/>
            <a:r>
              <a:rPr lang="en-US" dirty="0"/>
              <a:t>This is a 16-bit field used by the client to match the response with the query.</a:t>
            </a:r>
          </a:p>
          <a:p>
            <a:pPr lvl="1" algn="just"/>
            <a:r>
              <a:rPr lang="en-US" dirty="0"/>
              <a:t> The client uses a different identification number each time it sends a query.</a:t>
            </a:r>
          </a:p>
          <a:p>
            <a:pPr lvl="1" algn="just"/>
            <a:r>
              <a:rPr lang="en-US" dirty="0"/>
              <a:t> The server duplicates this number in the corresponding response.</a:t>
            </a:r>
          </a:p>
          <a:p>
            <a:r>
              <a:rPr lang="en-US" b="1" dirty="0"/>
              <a:t>Flags</a:t>
            </a:r>
            <a:r>
              <a:rPr lang="en-US" dirty="0"/>
              <a:t>: </a:t>
            </a:r>
          </a:p>
          <a:p>
            <a:pPr lvl="1"/>
            <a:r>
              <a:rPr lang="en-US" dirty="0"/>
              <a:t>This is a 16-bit field consisting of the subfields such as: </a:t>
            </a:r>
          </a:p>
          <a:p>
            <a:pPr lvl="2"/>
            <a:r>
              <a:rPr lang="en-US" sz="2200" dirty="0"/>
              <a:t>Type of message</a:t>
            </a:r>
          </a:p>
          <a:p>
            <a:pPr lvl="2"/>
            <a:r>
              <a:rPr lang="en-US" sz="2200" dirty="0"/>
              <a:t>Type of answer requested </a:t>
            </a:r>
          </a:p>
          <a:p>
            <a:pPr lvl="2"/>
            <a:r>
              <a:rPr lang="en-US" sz="2200" dirty="0"/>
              <a:t>Type of desired resolution</a:t>
            </a:r>
          </a:p>
        </p:txBody>
      </p:sp>
    </p:spTree>
    <p:extLst>
      <p:ext uri="{BB962C8B-B14F-4D97-AF65-F5344CB8AC3E}">
        <p14:creationId xmlns:p14="http://schemas.microsoft.com/office/powerpoint/2010/main" val="19811699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0"/>
            <a:ext cx="9144000" cy="6781800"/>
          </a:xfrm>
        </p:spPr>
        <p:txBody>
          <a:bodyPr>
            <a:normAutofit fontScale="92500"/>
          </a:bodyPr>
          <a:lstStyle/>
          <a:p>
            <a:pPr algn="just"/>
            <a:r>
              <a:rPr lang="en-US" sz="2700" b="1" dirty="0"/>
              <a:t>Number of Question Section:</a:t>
            </a:r>
          </a:p>
          <a:p>
            <a:pPr lvl="1" algn="just">
              <a:spcBef>
                <a:spcPts val="300"/>
              </a:spcBef>
            </a:pPr>
            <a:r>
              <a:rPr lang="en-US" dirty="0"/>
              <a:t>This is a section consisting of one or more question records. </a:t>
            </a:r>
          </a:p>
          <a:p>
            <a:pPr lvl="1" algn="just">
              <a:spcBef>
                <a:spcPts val="300"/>
              </a:spcBef>
            </a:pPr>
            <a:r>
              <a:rPr lang="en-US" dirty="0"/>
              <a:t>It is present on both query and response messages.</a:t>
            </a:r>
          </a:p>
          <a:p>
            <a:pPr algn="just"/>
            <a:r>
              <a:rPr lang="en-US" sz="2700" b="1" dirty="0"/>
              <a:t>Number of Answer Section:</a:t>
            </a:r>
          </a:p>
          <a:p>
            <a:pPr lvl="1" algn="just">
              <a:spcBef>
                <a:spcPts val="300"/>
              </a:spcBef>
            </a:pPr>
            <a:r>
              <a:rPr lang="en-US" dirty="0"/>
              <a:t>This is a section consisting of one or more resource records. </a:t>
            </a:r>
          </a:p>
          <a:p>
            <a:pPr lvl="1" algn="just">
              <a:spcBef>
                <a:spcPts val="300"/>
              </a:spcBef>
            </a:pPr>
            <a:r>
              <a:rPr lang="en-US" dirty="0"/>
              <a:t>It is present only on response messages. </a:t>
            </a:r>
          </a:p>
          <a:p>
            <a:pPr lvl="1" algn="just">
              <a:spcBef>
                <a:spcPts val="300"/>
              </a:spcBef>
            </a:pPr>
            <a:r>
              <a:rPr lang="en-US" dirty="0"/>
              <a:t>This section includes the answer from the server to the client (resolver).</a:t>
            </a:r>
          </a:p>
          <a:p>
            <a:pPr algn="just"/>
            <a:r>
              <a:rPr lang="en-US" sz="2700" b="1" dirty="0"/>
              <a:t>Number of Authoritative Section:</a:t>
            </a:r>
            <a:endParaRPr lang="en-US" sz="2700" dirty="0"/>
          </a:p>
          <a:p>
            <a:pPr lvl="1" algn="just">
              <a:spcBef>
                <a:spcPts val="300"/>
              </a:spcBef>
            </a:pPr>
            <a:r>
              <a:rPr lang="en-US" dirty="0"/>
              <a:t>This is a section consisting of one or more resource records. </a:t>
            </a:r>
          </a:p>
          <a:p>
            <a:pPr lvl="1" algn="just">
              <a:spcBef>
                <a:spcPts val="300"/>
              </a:spcBef>
            </a:pPr>
            <a:r>
              <a:rPr lang="en-US" dirty="0"/>
              <a:t>It is present only on response messages. </a:t>
            </a:r>
          </a:p>
          <a:p>
            <a:pPr lvl="1" algn="just">
              <a:spcBef>
                <a:spcPts val="300"/>
              </a:spcBef>
            </a:pPr>
            <a:r>
              <a:rPr lang="en-US" dirty="0"/>
              <a:t>This section gives information (domain name) about one or more authoritative servers for the query.</a:t>
            </a:r>
          </a:p>
          <a:p>
            <a:pPr algn="just"/>
            <a:r>
              <a:rPr lang="en-US" sz="2700" b="1" dirty="0"/>
              <a:t>Additional Information Section:</a:t>
            </a:r>
          </a:p>
          <a:p>
            <a:pPr lvl="1" algn="just">
              <a:spcBef>
                <a:spcPts val="300"/>
              </a:spcBef>
            </a:pPr>
            <a:r>
              <a:rPr lang="en-US" dirty="0"/>
              <a:t>This is a section consisting of one or more resource records. </a:t>
            </a:r>
          </a:p>
          <a:p>
            <a:pPr lvl="1" algn="just">
              <a:spcBef>
                <a:spcPts val="300"/>
              </a:spcBef>
            </a:pPr>
            <a:r>
              <a:rPr lang="en-US" dirty="0"/>
              <a:t>It is present only on response messages. </a:t>
            </a:r>
          </a:p>
          <a:p>
            <a:pPr lvl="1" algn="just">
              <a:spcBef>
                <a:spcPts val="300"/>
              </a:spcBef>
            </a:pPr>
            <a:r>
              <a:rPr lang="en-US" dirty="0"/>
              <a:t>This section provides additional information that may help the resolver.</a:t>
            </a:r>
          </a:p>
        </p:txBody>
      </p:sp>
    </p:spTree>
    <p:extLst>
      <p:ext uri="{BB962C8B-B14F-4D97-AF65-F5344CB8AC3E}">
        <p14:creationId xmlns:p14="http://schemas.microsoft.com/office/powerpoint/2010/main" val="23717234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Records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676400"/>
            <a:ext cx="9144000" cy="5181600"/>
          </a:xfrm>
        </p:spPr>
        <p:txBody>
          <a:bodyPr/>
          <a:lstStyle/>
          <a:p>
            <a:r>
              <a:rPr lang="en-US" dirty="0"/>
              <a:t>Question Record:</a:t>
            </a:r>
          </a:p>
          <a:p>
            <a:pPr lvl="1"/>
            <a:r>
              <a:rPr lang="en-US" dirty="0"/>
              <a:t> used by client to get information from a server.</a:t>
            </a:r>
          </a:p>
          <a:p>
            <a:pPr lvl="1"/>
            <a:endParaRPr lang="en-US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2800" dirty="0"/>
              <a:t>Resource Record:</a:t>
            </a:r>
          </a:p>
          <a:p>
            <a:pPr lvl="1"/>
            <a:r>
              <a:rPr lang="en-US" dirty="0"/>
              <a:t>Each domain name is associated with a record called a resource record.</a:t>
            </a:r>
          </a:p>
          <a:p>
            <a:pPr lvl="1"/>
            <a:r>
              <a:rPr lang="en-US" dirty="0"/>
              <a:t>The server database consists of resource records. </a:t>
            </a:r>
          </a:p>
          <a:p>
            <a:pPr lvl="1"/>
            <a:r>
              <a:rPr lang="en-US" dirty="0"/>
              <a:t>Is what is returned by the server to the client. </a:t>
            </a:r>
          </a:p>
        </p:txBody>
      </p:sp>
    </p:spTree>
    <p:extLst>
      <p:ext uri="{BB962C8B-B14F-4D97-AF65-F5344CB8AC3E}">
        <p14:creationId xmlns:p14="http://schemas.microsoft.com/office/powerpoint/2010/main" val="121773961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Registrar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600200"/>
            <a:ext cx="9144000" cy="5257800"/>
          </a:xfrm>
        </p:spPr>
        <p:txBody>
          <a:bodyPr/>
          <a:lstStyle/>
          <a:p>
            <a:r>
              <a:rPr lang="en-US" dirty="0"/>
              <a:t>To add a new domain to DNS done through registrar.</a:t>
            </a:r>
          </a:p>
          <a:p>
            <a:r>
              <a:rPr lang="en-US" dirty="0"/>
              <a:t>A commercial entity accredited by ICANN.</a:t>
            </a:r>
          </a:p>
          <a:p>
            <a:r>
              <a:rPr lang="en-US" dirty="0"/>
              <a:t>It first verifies that the required domain name is unique and then enters it into the DNS database.</a:t>
            </a:r>
          </a:p>
          <a:p>
            <a:r>
              <a:rPr lang="en-US" dirty="0"/>
              <a:t>A fee is charged. </a:t>
            </a:r>
          </a:p>
        </p:txBody>
      </p:sp>
    </p:spTree>
    <p:extLst>
      <p:ext uri="{BB962C8B-B14F-4D97-AF65-F5344CB8AC3E}">
        <p14:creationId xmlns:p14="http://schemas.microsoft.com/office/powerpoint/2010/main" val="347977320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27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3999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9074290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37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2400"/>
            <a:ext cx="8839199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2133522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48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3999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6941420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 descr="C:\Users\Souparnika pc\Desktop\Untitl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2400"/>
            <a:ext cx="9144000" cy="670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48396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9262683-C613-4961-99C4-95D84B35BF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4693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9262683-C613-4961-99C4-95D84B35BF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0312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9262683-C613-4961-99C4-95D84B35BF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4632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9916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120660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0707"/>
            <a:ext cx="7315200" cy="1154097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373921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597</TotalTime>
  <Words>477</Words>
  <Application>Microsoft Office PowerPoint</Application>
  <PresentationFormat>On-screen Show (4:3)</PresentationFormat>
  <Paragraphs>49</Paragraphs>
  <Slides>49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4" baseType="lpstr">
      <vt:lpstr>Arial</vt:lpstr>
      <vt:lpstr>Calibri</vt:lpstr>
      <vt:lpstr>EB Garamond</vt:lpstr>
      <vt:lpstr>Poppins</vt:lpstr>
      <vt:lpstr>Office Theme</vt:lpstr>
      <vt:lpstr>DNS: Domain Name System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Zone and domain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Types of Records</vt:lpstr>
      <vt:lpstr>Registrar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DNS</dc:title>
  <dc:creator>Souparnika pc</dc:creator>
  <cp:lastModifiedBy>Srividya Krishnakumar</cp:lastModifiedBy>
  <cp:revision>54</cp:revision>
  <dcterms:created xsi:type="dcterms:W3CDTF">2006-08-16T00:00:00Z</dcterms:created>
  <dcterms:modified xsi:type="dcterms:W3CDTF">2020-04-12T06:24:20Z</dcterms:modified>
</cp:coreProperties>
</file>